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10" r:id="rId19"/>
    <p:sldId id="311" r:id="rId20"/>
    <p:sldId id="301" r:id="rId21"/>
    <p:sldId id="269" r:id="rId22"/>
    <p:sldId id="29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8" autoAdjust="0"/>
    <p:restoredTop sz="95470" autoAdjust="0"/>
  </p:normalViewPr>
  <p:slideViewPr>
    <p:cSldViewPr snapToGrid="0" snapToObjects="1">
      <p:cViewPr>
        <p:scale>
          <a:sx n="99" d="100"/>
          <a:sy n="99" d="100"/>
        </p:scale>
        <p:origin x="1656" y="144"/>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endParaRPr lang="en-US" sz="1600" dirty="0" smtClean="0">
              <a:solidFill>
                <a:srgbClr val="323C47"/>
              </a:solidFill>
              <a:latin typeface="Arial" charset="0"/>
            </a:endParaRP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
        <p:nvSpPr>
          <p:cNvPr id="9" name="Rectangle 8"/>
          <p:cNvSpPr/>
          <p:nvPr/>
        </p:nvSpPr>
        <p:spPr>
          <a:xfrm>
            <a:off x="2222455" y="4158583"/>
            <a:ext cx="4683210" cy="2483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Can we compute sensitivity? (and fat tails)</a:t>
            </a:r>
          </a:p>
          <a:p>
            <a:pPr algn="ctr"/>
            <a:r>
              <a:rPr lang="en-US" dirty="0" smtClean="0">
                <a:solidFill>
                  <a:srgbClr val="FFFFFF"/>
                </a:solidFill>
              </a:rPr>
              <a:t>Somewhere talk about fat tail risk? </a:t>
            </a:r>
            <a:r>
              <a:rPr lang="en-US" dirty="0" smtClean="0">
                <a:solidFill>
                  <a:srgbClr val="FFFFFF"/>
                </a:solidFill>
                <a:sym typeface="Wingdings"/>
              </a:rPr>
              <a:t> maybe a way to mitigate those?</a:t>
            </a:r>
            <a:endParaRPr lang="en-US" dirty="0">
              <a:solidFill>
                <a:srgbClr val="FFFFFF"/>
              </a:solidFill>
            </a:endParaRPr>
          </a:p>
        </p:txBody>
      </p:sp>
      <p:sp>
        <p:nvSpPr>
          <p:cNvPr id="10" name="Rectangle 9"/>
          <p:cNvSpPr/>
          <p:nvPr/>
        </p:nvSpPr>
        <p:spPr>
          <a:xfrm>
            <a:off x="1836958" y="2236828"/>
            <a:ext cx="5509744" cy="3075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smtClean="0">
                <a:solidFill>
                  <a:srgbClr val="FFFFFF"/>
                </a:solidFill>
              </a:rPr>
              <a:t>To-Dos:</a:t>
            </a:r>
          </a:p>
          <a:p>
            <a:pPr marL="285750" indent="-285750" algn="ctr">
              <a:buFontTx/>
              <a:buChar char="-"/>
            </a:pPr>
            <a:r>
              <a:rPr lang="en-US" dirty="0" smtClean="0">
                <a:solidFill>
                  <a:srgbClr val="FFFFFF"/>
                </a:solidFill>
              </a:rPr>
              <a:t>Do </a:t>
            </a:r>
            <a:r>
              <a:rPr lang="en-US" dirty="0" smtClean="0">
                <a:solidFill>
                  <a:srgbClr val="FFFFFF"/>
                </a:solidFill>
              </a:rPr>
              <a:t>distribution of utility function </a:t>
            </a:r>
            <a:r>
              <a:rPr lang="en-US" dirty="0" smtClean="0">
                <a:solidFill>
                  <a:srgbClr val="FFFFFF"/>
                </a:solidFill>
                <a:sym typeface="Wingdings"/>
              </a:rPr>
              <a:t> find a rationale for gamma and lambda</a:t>
            </a:r>
          </a:p>
          <a:p>
            <a:pPr marL="285750" indent="-285750" algn="ctr">
              <a:buFontTx/>
              <a:buChar char="-"/>
            </a:pPr>
            <a:r>
              <a:rPr lang="en-US" dirty="0" smtClean="0">
                <a:solidFill>
                  <a:srgbClr val="FFFFFF"/>
                </a:solidFill>
              </a:rPr>
              <a:t>Plot utility functions</a:t>
            </a:r>
          </a:p>
          <a:p>
            <a:pPr marL="285750" indent="-285750" algn="ctr">
              <a:buFontTx/>
              <a:buChar char="-"/>
            </a:pPr>
            <a:r>
              <a:rPr lang="en-US" dirty="0" smtClean="0">
                <a:solidFill>
                  <a:srgbClr val="FFFFFF"/>
                </a:solidFill>
              </a:rPr>
              <a:t>Find a way to maximize coverage ratio and utility function with </a:t>
            </a:r>
            <a:r>
              <a:rPr lang="en-US" dirty="0" err="1" smtClean="0">
                <a:solidFill>
                  <a:srgbClr val="FFFFFF"/>
                </a:solidFill>
              </a:rPr>
              <a:t>glidepaths</a:t>
            </a:r>
            <a:endParaRPr lang="en-US" dirty="0" smtClean="0">
              <a:solidFill>
                <a:srgbClr val="FFFFFF"/>
              </a:solidFill>
            </a:endParaRPr>
          </a:p>
          <a:p>
            <a:pPr marL="285750" indent="-285750" algn="ctr">
              <a:buFontTx/>
              <a:buChar char="-"/>
            </a:pPr>
            <a:r>
              <a:rPr lang="en-US" dirty="0" smtClean="0">
                <a:solidFill>
                  <a:srgbClr val="FFFFFF"/>
                </a:solidFill>
              </a:rPr>
              <a:t>Try to justify reason for forward-looking SORR </a:t>
            </a:r>
            <a:r>
              <a:rPr lang="en-US" dirty="0" smtClean="0">
                <a:solidFill>
                  <a:srgbClr val="FFFFFF"/>
                </a:solidFill>
                <a:sym typeface="Wingdings"/>
              </a:rPr>
              <a:t> maybe we should use backward-looking </a:t>
            </a:r>
            <a:r>
              <a:rPr lang="en-US" dirty="0" smtClean="0">
                <a:solidFill>
                  <a:srgbClr val="FFFFFF"/>
                </a:solidFill>
                <a:sym typeface="Wingdings"/>
              </a:rPr>
              <a:t>(?)</a:t>
            </a:r>
            <a:endParaRPr lang="en-US" dirty="0" smtClean="0">
              <a:solidFill>
                <a:srgbClr val="FFFFFF"/>
              </a:solidFill>
              <a:sym typeface="Wingdings"/>
            </a:endParaRPr>
          </a:p>
        </p:txBody>
      </p:sp>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a:t>
                      </a:r>
                      <a:r>
                        <a:rPr lang="en-US" sz="1400" baseline="0" dirty="0" smtClean="0">
                          <a:solidFill>
                            <a:srgbClr val="FFFFFF"/>
                          </a:solidFill>
                        </a:rPr>
                        <a:t>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a:t>
                      </a:r>
                      <a:r>
                        <a:rPr lang="en-US" sz="1400" dirty="0" smtClean="0">
                          <a:solidFill>
                            <a:srgbClr val="FFFFFF"/>
                          </a:solidFill>
                        </a:rPr>
                        <a:t>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graphicFrame>
        <p:nvGraphicFramePr>
          <p:cNvPr id="3" name="Table 2"/>
          <p:cNvGraphicFramePr>
            <a:graphicFrameLocks noGrp="1"/>
          </p:cNvGraphicFramePr>
          <p:nvPr>
            <p:extLst>
              <p:ext uri="{D42A27DB-BD31-4B8C-83A1-F6EECF244321}">
                <p14:modId xmlns:p14="http://schemas.microsoft.com/office/powerpoint/2010/main" val="304862490"/>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0.2)</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0.4)</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456004375"/>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0.2)</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0.4)</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Rectangle 5"/>
          <p:cNvSpPr/>
          <p:nvPr/>
        </p:nvSpPr>
        <p:spPr>
          <a:xfrm>
            <a:off x="2582834" y="3063589"/>
            <a:ext cx="4683210" cy="2483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Can we compute sensitivity? (and fat tails)</a:t>
            </a:r>
          </a:p>
          <a:p>
            <a:pPr algn="ctr"/>
            <a:r>
              <a:rPr lang="en-US" dirty="0" smtClean="0">
                <a:solidFill>
                  <a:srgbClr val="FFFFFF"/>
                </a:solidFill>
              </a:rPr>
              <a:t>Somewhere talk about fat tail risk? </a:t>
            </a:r>
            <a:r>
              <a:rPr lang="en-US" dirty="0" smtClean="0">
                <a:solidFill>
                  <a:srgbClr val="FFFFFF"/>
                </a:solidFill>
                <a:sym typeface="Wingdings"/>
              </a:rPr>
              <a:t> maybe a way to mitigate those?</a:t>
            </a:r>
            <a:endParaRPr lang="en-US" dirty="0">
              <a:solidFill>
                <a:srgbClr val="FFFFFF"/>
              </a:solidFill>
            </a:endParaRPr>
          </a:p>
        </p:txBody>
      </p:sp>
    </p:spTree>
    <p:extLst>
      <p:ext uri="{BB962C8B-B14F-4D97-AF65-F5344CB8AC3E}">
        <p14:creationId xmlns:p14="http://schemas.microsoft.com/office/powerpoint/2010/main" val="2136279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graphicFrame>
        <p:nvGraphicFramePr>
          <p:cNvPr id="3" name="Table 2"/>
          <p:cNvGraphicFramePr>
            <a:graphicFrameLocks noGrp="1"/>
          </p:cNvGraphicFramePr>
          <p:nvPr>
            <p:extLst>
              <p:ext uri="{D42A27DB-BD31-4B8C-83A1-F6EECF244321}">
                <p14:modId xmlns:p14="http://schemas.microsoft.com/office/powerpoint/2010/main" val="304862490"/>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0.2)</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0.4)</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69067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conclusion</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21</a:t>
            </a:fld>
            <a:endParaRPr lang="en-US" dirty="0"/>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22</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𝑊𝑜𝑟𝑠𝑡</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𝑟𝑒𝑡𝑢𝑟𝑛𝑠</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𝑖𝑛</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𝑓𝑖𝑟𝑠𝑡</m:t>
                          </m:r>
                          <m:r>
                            <a:rPr lang="de-DE" b="0" i="1" smtClean="0">
                              <a:solidFill>
                                <a:srgbClr val="323C47"/>
                              </a:solidFill>
                              <a:latin typeface="Cambria Math" panose="02040503050406030204" pitchFamily="18" charset="0"/>
                            </a:rPr>
                            <m:t> 10 </m:t>
                          </m:r>
                          <m:r>
                            <a:rPr lang="de-DE" b="0" i="1" smtClean="0">
                              <a:solidFill>
                                <a:srgbClr val="323C47"/>
                              </a:solidFill>
                              <a:latin typeface="Cambria Math" panose="02040503050406030204" pitchFamily="18" charset="0"/>
                            </a:rPr>
                            <m:t>𝑦𝑒𝑎𝑟𝑠</m:t>
                          </m:r>
                        </m:num>
                        <m:den>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𝑇𝑜𝑡𝑎𝑙</m:t>
                          </m:r>
                          <m:r>
                            <a:rPr lang="de-DE" b="0" i="1" smtClean="0">
                              <a:solidFill>
                                <a:srgbClr val="323C47"/>
                              </a:solidFill>
                              <a:latin typeface="Cambria Math" panose="02040503050406030204" pitchFamily="18" charset="0"/>
                            </a:rPr>
                            <m:t> </m:t>
                          </m:r>
                          <m:r>
                            <a:rPr lang="de-DE" b="0" i="1" smtClean="0">
                              <a:solidFill>
                                <a:srgbClr val="323C47"/>
                              </a:solidFill>
                              <a:latin typeface="Cambria Math" charset="0"/>
                            </a:rPr>
                            <m:t>𝑡𝑜𝑡𝑎𝑙</m:t>
                          </m:r>
                          <m:r>
                            <a:rPr lang="de-DE" b="0" i="1" smtClean="0">
                              <a:solidFill>
                                <a:srgbClr val="323C47"/>
                              </a:solidFill>
                              <a:latin typeface="Cambria Math" charset="0"/>
                            </a:rPr>
                            <m:t> </m:t>
                          </m:r>
                          <m:r>
                            <a:rPr lang="de-DE" b="0" i="1" smtClean="0">
                              <a:solidFill>
                                <a:srgbClr val="323C47"/>
                              </a:solidFill>
                              <a:latin typeface="Cambria Math" charset="0"/>
                            </a:rPr>
                            <m:t>𝑏𝑎𝑑</m:t>
                          </m:r>
                          <m:r>
                            <a:rPr lang="de-DE" b="0" i="1" smtClean="0">
                              <a:solidFill>
                                <a:srgbClr val="323C47"/>
                              </a:solidFill>
                              <a:latin typeface="Cambria Math" charset="0"/>
                            </a:rPr>
                            <m:t> </m:t>
                          </m:r>
                          <m:r>
                            <a:rPr lang="de-DE" b="0" i="1" smtClean="0">
                              <a:solidFill>
                                <a:srgbClr val="323C47"/>
                              </a:solidFill>
                              <a:latin typeface="Cambria Math" charset="0"/>
                            </a:rPr>
                            <m:t>𝑟𝑒𝑡𝑢𝑟𝑛𝑠</m:t>
                          </m:r>
                          <m:r>
                            <a:rPr lang="de-DE" b="0" i="1" smtClean="0">
                              <a:solidFill>
                                <a:srgbClr val="323C47"/>
                              </a:solidFill>
                              <a:latin typeface="Cambria Math" charset="0"/>
                            </a:rPr>
                            <m:t> </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18952"/>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192624"/>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1" name="Rectangle 10"/>
          <p:cNvSpPr/>
          <p:nvPr/>
        </p:nvSpPr>
        <p:spPr>
          <a:xfrm>
            <a:off x="2942348" y="2120301"/>
            <a:ext cx="3259303" cy="99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FF"/>
                </a:solidFill>
              </a:rPr>
              <a:t>Bad return </a:t>
            </a:r>
            <a:r>
              <a:rPr lang="en-US" smtClean="0">
                <a:solidFill>
                  <a:srgbClr val="FFFFFF"/>
                </a:solidFill>
                <a:sym typeface="Wingdings"/>
              </a:rPr>
              <a:t> wording change</a:t>
            </a:r>
            <a:endParaRPr lang="en-US" dirty="0">
              <a:solidFill>
                <a:srgbClr val="FFFFFF"/>
              </a:solidFill>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941</TotalTime>
  <Words>957</Words>
  <Application>Microsoft Macintosh PowerPoint</Application>
  <PresentationFormat>On-screen Show (4:3)</PresentationFormat>
  <Paragraphs>193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conclusion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128</cp:revision>
  <dcterms:created xsi:type="dcterms:W3CDTF">2017-11-09T02:03:55Z</dcterms:created>
  <dcterms:modified xsi:type="dcterms:W3CDTF">2018-11-27T17:37:07Z</dcterms:modified>
</cp:coreProperties>
</file>